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oboto"/>
      <p:regular r:id="rId40"/>
      <p:bold r:id="rId41"/>
      <p:italic r:id="rId42"/>
      <p:boldItalic r:id="rId43"/>
    </p:embeddedFont>
    <p:embeddedFont>
      <p:font typeface="Montserrat"/>
      <p:regular r:id="rId44"/>
      <p:bold r:id="rId45"/>
      <p:italic r:id="rId46"/>
      <p:boldItalic r:id="rId47"/>
    </p:embeddedFont>
    <p:embeddedFont>
      <p:font typeface="Comfortaa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44" Type="http://schemas.openxmlformats.org/officeDocument/2006/relationships/font" Target="fonts/Montserrat-regular.fntdata"/><Relationship Id="rId43" Type="http://schemas.openxmlformats.org/officeDocument/2006/relationships/font" Target="fonts/Roboto-boldItalic.fntdata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Comfortaa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png>
</file>

<file path=ppt/media/image16.png>
</file>

<file path=ppt/media/image17.gif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e498cd91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e498cd91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e498cd91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e498cd91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e498cd91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e498cd91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e3e879b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e3e879b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e3e879b8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e3e879b8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e281004bc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e281004bc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e3e879b8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e3e879b8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e498cd91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e498cd91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e3e879b8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e3e879b8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e498cd91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e498cd91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e281004bc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e281004bc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e3e879b8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e3e879b8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e3e879b81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e3e879b8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e498cd91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e498cd91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e498cd91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e498cd91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e3e879b81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e3e879b81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e281004bc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e281004bc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e498cd91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e498cd91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e498cd918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e498cd918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e498cd918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e498cd918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e498cd918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e498cd918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e281004bc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e281004bc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e498cd91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e498cd91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e498cd918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e498cd918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e498cd918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e498cd918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e8d0a62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e8d0a62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e281004bc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e281004bc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e3e879b8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e3e879b8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e3f5d03a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e3f5d03a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e498cd918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e498cd918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e4f07929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e4f07929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e498cd9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e498cd9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e498cd91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e498cd91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EFEFEF"/>
                </a:solidFill>
              </a:defRPr>
            </a:lvl1pPr>
            <a:lvl2pPr lvl="1">
              <a:buNone/>
              <a:defRPr>
                <a:solidFill>
                  <a:srgbClr val="EFEFEF"/>
                </a:solidFill>
              </a:defRPr>
            </a:lvl2pPr>
            <a:lvl3pPr lvl="2">
              <a:buNone/>
              <a:defRPr>
                <a:solidFill>
                  <a:srgbClr val="EFEFEF"/>
                </a:solidFill>
              </a:defRPr>
            </a:lvl3pPr>
            <a:lvl4pPr lvl="3">
              <a:buNone/>
              <a:defRPr>
                <a:solidFill>
                  <a:srgbClr val="EFEFEF"/>
                </a:solidFill>
              </a:defRPr>
            </a:lvl4pPr>
            <a:lvl5pPr lvl="4">
              <a:buNone/>
              <a:defRPr>
                <a:solidFill>
                  <a:srgbClr val="EFEFEF"/>
                </a:solidFill>
              </a:defRPr>
            </a:lvl5pPr>
            <a:lvl6pPr lvl="5">
              <a:buNone/>
              <a:defRPr>
                <a:solidFill>
                  <a:srgbClr val="EFEFEF"/>
                </a:solidFill>
              </a:defRPr>
            </a:lvl6pPr>
            <a:lvl7pPr lvl="6">
              <a:buNone/>
              <a:defRPr>
                <a:solidFill>
                  <a:srgbClr val="EFEFEF"/>
                </a:solidFill>
              </a:defRPr>
            </a:lvl7pPr>
            <a:lvl8pPr lvl="7">
              <a:buNone/>
              <a:defRPr>
                <a:solidFill>
                  <a:srgbClr val="EFEFEF"/>
                </a:solidFill>
              </a:defRPr>
            </a:lvl8pPr>
            <a:lvl9pPr lvl="8">
              <a:buNone/>
              <a:defRPr>
                <a:solidFill>
                  <a:srgbClr val="EFEFE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 flipH="1" rot="10800000">
            <a:off x="1257300" y="5002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4" name="Google Shape;14;p2"/>
          <p:cNvCxnSpPr/>
          <p:nvPr/>
        </p:nvCxnSpPr>
        <p:spPr>
          <a:xfrm flipH="1" rot="10800000">
            <a:off x="1257300" y="46150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" name="Google Shape;61;p11"/>
          <p:cNvCxnSpPr/>
          <p:nvPr/>
        </p:nvCxnSpPr>
        <p:spPr>
          <a:xfrm flipH="1" rot="10800000">
            <a:off x="1257300" y="5002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62" name="Google Shape;62;p11"/>
          <p:cNvCxnSpPr/>
          <p:nvPr/>
        </p:nvCxnSpPr>
        <p:spPr>
          <a:xfrm flipH="1" rot="10800000">
            <a:off x="1257300" y="46150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" name="Google Shape;18;p3"/>
          <p:cNvCxnSpPr/>
          <p:nvPr/>
        </p:nvCxnSpPr>
        <p:spPr>
          <a:xfrm flipH="1" rot="10800000">
            <a:off x="1257300" y="5002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19" name="Google Shape;19;p3"/>
          <p:cNvCxnSpPr/>
          <p:nvPr/>
        </p:nvCxnSpPr>
        <p:spPr>
          <a:xfrm flipH="1" rot="10800000">
            <a:off x="1257300" y="46150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4" name="Google Shape;24;p4"/>
          <p:cNvCxnSpPr/>
          <p:nvPr/>
        </p:nvCxnSpPr>
        <p:spPr>
          <a:xfrm flipH="1" rot="10800000">
            <a:off x="1257300" y="10336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0" name="Google Shape;30;p5"/>
          <p:cNvCxnSpPr/>
          <p:nvPr/>
        </p:nvCxnSpPr>
        <p:spPr>
          <a:xfrm flipH="1" rot="10800000">
            <a:off x="1257300" y="10336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4" name="Google Shape;34;p6"/>
          <p:cNvCxnSpPr/>
          <p:nvPr/>
        </p:nvCxnSpPr>
        <p:spPr>
          <a:xfrm flipH="1" rot="10800000">
            <a:off x="1257300" y="10336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9" name="Google Shape;39;p7"/>
          <p:cNvCxnSpPr/>
          <p:nvPr/>
        </p:nvCxnSpPr>
        <p:spPr>
          <a:xfrm flipH="1" rot="10800000">
            <a:off x="1257300" y="10336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3" name="Google Shape;43;p8"/>
          <p:cNvCxnSpPr/>
          <p:nvPr/>
        </p:nvCxnSpPr>
        <p:spPr>
          <a:xfrm flipH="1" rot="10800000">
            <a:off x="1257300" y="5002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44" name="Google Shape;44;p8"/>
          <p:cNvCxnSpPr/>
          <p:nvPr/>
        </p:nvCxnSpPr>
        <p:spPr>
          <a:xfrm flipH="1" rot="10800000">
            <a:off x="1257300" y="46150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" name="Google Shape;4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1" name="Google Shape;51;p9"/>
          <p:cNvCxnSpPr/>
          <p:nvPr/>
        </p:nvCxnSpPr>
        <p:spPr>
          <a:xfrm flipH="1" rot="10800000">
            <a:off x="338700" y="500250"/>
            <a:ext cx="38370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52" name="Google Shape;52;p9"/>
          <p:cNvCxnSpPr/>
          <p:nvPr/>
        </p:nvCxnSpPr>
        <p:spPr>
          <a:xfrm flipH="1" rot="10800000">
            <a:off x="338700" y="4615050"/>
            <a:ext cx="38370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6" name="Google Shape;56;p10"/>
          <p:cNvCxnSpPr/>
          <p:nvPr/>
        </p:nvCxnSpPr>
        <p:spPr>
          <a:xfrm flipH="1" rot="10800000">
            <a:off x="1257300" y="4767450"/>
            <a:ext cx="6629400" cy="28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oval"/>
            <a:tailEnd len="med" w="med" type="oval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087C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py3readiness.org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git.io/fN0ir" TargetMode="External"/><Relationship Id="rId4" Type="http://schemas.openxmlformats.org/officeDocument/2006/relationships/hyperlink" Target="https://github.com/astropy/astropy-workshops/tree/master/aas231_workshop/02-PythonIntro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arxiv.org/abs/0806.4888" TargetMode="External"/><Relationship Id="rId4" Type="http://schemas.openxmlformats.org/officeDocument/2006/relationships/image" Target="../media/image13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gif"/><Relationship Id="rId7" Type="http://schemas.openxmlformats.org/officeDocument/2006/relationships/image" Target="../media/image1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Relationship Id="rId5" Type="http://schemas.openxmlformats.org/officeDocument/2006/relationships/image" Target="../media/image19.gif"/><Relationship Id="rId6" Type="http://schemas.openxmlformats.org/officeDocument/2006/relationships/image" Target="../media/image24.gif"/><Relationship Id="rId7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ioccc.org/2018/endoh2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ioccc.org/2018/endoh2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Python</a:t>
            </a:r>
            <a:endParaRPr sz="96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0" name="Google Shape;70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For Fun and Professional Profit</a:t>
            </a:r>
            <a:endParaRPr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Ryan T. Hamilton, Instrument Scientist</a:t>
            </a:r>
            <a:endParaRPr sz="18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Lowell Observatory, July 2018</a:t>
            </a:r>
            <a:endParaRPr sz="18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Quick Rundown</a:t>
            </a:r>
            <a:endParaRPr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Object oriented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Objects</a:t>
            </a:r>
            <a:r>
              <a:rPr lang="en"/>
              <a:t> have </a:t>
            </a:r>
            <a:r>
              <a:rPr b="1" lang="en"/>
              <a:t>properties/attributes </a:t>
            </a:r>
            <a:r>
              <a:rPr lang="en"/>
              <a:t>to hold information and </a:t>
            </a:r>
            <a:r>
              <a:rPr b="1" lang="en"/>
              <a:t>methods</a:t>
            </a:r>
            <a:r>
              <a:rPr lang="en"/>
              <a:t> to act on stuff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Python is </a:t>
            </a:r>
            <a:r>
              <a:rPr b="1" lang="en"/>
              <a:t>class-based</a:t>
            </a:r>
            <a:r>
              <a:rPr lang="en"/>
              <a:t>; kinda-sorta similar to </a:t>
            </a:r>
            <a:r>
              <a:rPr b="1" lang="en"/>
              <a:t>structures</a:t>
            </a:r>
            <a:r>
              <a:rPr lang="en"/>
              <a:t> in C or </a:t>
            </a:r>
            <a:r>
              <a:rPr b="1" lang="en"/>
              <a:t>modules</a:t>
            </a:r>
            <a:r>
              <a:rPr lang="en"/>
              <a:t> in Fortran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C++ and Java are also </a:t>
            </a:r>
            <a:r>
              <a:rPr b="1" lang="en"/>
              <a:t>class-based</a:t>
            </a:r>
            <a:r>
              <a:rPr lang="en"/>
              <a:t> languages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Typical lingo: “Object X is an </a:t>
            </a:r>
            <a:r>
              <a:rPr b="1" i="1" lang="en"/>
              <a:t>instance</a:t>
            </a:r>
            <a:r>
              <a:rPr lang="en"/>
              <a:t> of class Y”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Extendable via </a:t>
            </a:r>
            <a:r>
              <a:rPr b="1" lang="en"/>
              <a:t>packages</a:t>
            </a:r>
            <a:endParaRPr b="1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Well-done packages spread via a central repository (pypi.org) and have well-defined versioning and dependencies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Half- or quarter-assed packages have some of that</a:t>
            </a:r>
            <a:endParaRPr/>
          </a:p>
          <a:p>
            <a: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Zero-assed packages are just blobs of code that do something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Quick Rundown</a:t>
            </a:r>
            <a:endParaRPr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Useful stuff that comes </a:t>
            </a:r>
            <a:r>
              <a:rPr b="1" i="1" lang="en"/>
              <a:t>out-of-the box</a:t>
            </a:r>
            <a:r>
              <a:rPr lang="en"/>
              <a:t> with Python: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String manipulation that won’t make you want to scream at the mountains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date/time library (“datetime”) that is follows established standards (strftime, strptime)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Can take care of routine calendar math for you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 separate package (“tzinfo”) that takes care of timezone/DST annoyances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Utilities for interacting with the filesystem/host machine in semi-easy ways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Some quirks, same attention to race conditions as any other language needed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Robust logging support (with log rotation!)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Complex generators and tools for </a:t>
            </a:r>
            <a:r>
              <a:rPr lang="en"/>
              <a:t>iterating</a:t>
            </a:r>
            <a:r>
              <a:rPr lang="en"/>
              <a:t> across large multidimensional data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Exception/error handling in a sane and graceful way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Basic data compression support (zlib, gzip, bz2, zip files, tar files)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Interaction with sockets, simple email support (including data encoding)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Support for parsing CSV, HTML, XML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Quick Rundown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Useful stuff that can be simply added via </a:t>
            </a:r>
            <a:r>
              <a:rPr b="1" lang="en"/>
              <a:t>packages</a:t>
            </a:r>
            <a:r>
              <a:rPr lang="en"/>
              <a:t>: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N-dimensional arrays, linear algebra, regressions, FFTs, complex math, statistics 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numpy, scipy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Full plotting support to a variety of output types (including native PDF/PS)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matplotlib (apes the Matlab plotting interface)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Complex data structure support for dealing with large/weird datasets (like stellar catalogs)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pandas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WCS, VOTable, Tables, FITS, text parsing, statistics, fitting, convolutions, visualizations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astropy</a:t>
            </a:r>
            <a:endParaRPr/>
          </a:p>
          <a:p>
            <a: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Growing </a:t>
            </a:r>
            <a:r>
              <a:rPr i="1" lang="en"/>
              <a:t>rapidly </a:t>
            </a:r>
            <a:r>
              <a:rPr lang="en"/>
              <a:t>to encompass imaging and spectroscopic data reductions, even a telescope scheduling optimization module in the works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GUIs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pyqt5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857250"/>
            <a:ext cx="6096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857250"/>
            <a:ext cx="6096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5173" y="909450"/>
            <a:ext cx="3233654" cy="332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Step 2: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Figure out how to run Python on your daily work computer.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Step 2: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Figure out how to run Python on your daily work computer.</a:t>
            </a:r>
            <a:endParaRPr>
              <a:solidFill>
                <a:schemeClr val="lt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Easy to do these days, no root/sudo access required!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425" y="3650588"/>
            <a:ext cx="7477125" cy="7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Step 2: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Figure out how to run Python on your daily work computer.</a:t>
            </a:r>
            <a:endParaRPr>
              <a:solidFill>
                <a:schemeClr val="lt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Easy to do these days, no root/sudo access required!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8" name="Google Shape;1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425" y="3650588"/>
            <a:ext cx="7477125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9"/>
          <p:cNvSpPr txBox="1"/>
          <p:nvPr/>
        </p:nvSpPr>
        <p:spPr>
          <a:xfrm>
            <a:off x="3659225" y="3833955"/>
            <a:ext cx="38847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(both are important unless you want the Nicki Minaj song)</a:t>
            </a:r>
            <a:endParaRPr sz="1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Step 2: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800" y="2913975"/>
            <a:ext cx="4400550" cy="14859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6060000" dist="66675">
              <a:srgbClr val="000000">
                <a:alpha val="30000"/>
              </a:srgbClr>
            </a:outerShdw>
          </a:effectLst>
        </p:spPr>
      </p:pic>
      <p:pic>
        <p:nvPicPr>
          <p:cNvPr id="186" name="Google Shape;18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0300" y="3311413"/>
            <a:ext cx="3922300" cy="6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Comfortaa"/>
                <a:ea typeface="Comfortaa"/>
                <a:cs typeface="Comfortaa"/>
                <a:sym typeface="Comfortaa"/>
              </a:rPr>
              <a:t>Why Anaconda Python?</a:t>
            </a:r>
            <a:endParaRPr sz="72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the Python version by default on your Mac is </a:t>
            </a:r>
            <a:r>
              <a:rPr i="1" lang="en"/>
              <a:t>old</a:t>
            </a:r>
            <a:r>
              <a:rPr lang="en"/>
              <a:t>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Because Windows doesn’t come with </a:t>
            </a:r>
            <a:r>
              <a:rPr i="1" lang="en"/>
              <a:t>any</a:t>
            </a:r>
            <a:r>
              <a:rPr lang="en"/>
              <a:t> version of Python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Because it’s so easy to get going and doesn’t require root access.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Step 1: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Figure out what Python is.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Step 2: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8" name="Google Shape;1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800" y="2837775"/>
            <a:ext cx="4400550" cy="1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0300" y="3235213"/>
            <a:ext cx="3922300" cy="6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925" y="1052513"/>
            <a:ext cx="8820150" cy="303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Step 2: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6" name="Google Shape;2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800" y="2837775"/>
            <a:ext cx="4400550" cy="1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0300" y="3235213"/>
            <a:ext cx="3922300" cy="6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925" y="1052513"/>
            <a:ext cx="8820150" cy="3038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3"/>
          <p:cNvSpPr/>
          <p:nvPr/>
        </p:nvSpPr>
        <p:spPr>
          <a:xfrm rot="7090859">
            <a:off x="5244555" y="1155408"/>
            <a:ext cx="2935470" cy="2935470"/>
          </a:xfrm>
          <a:prstGeom prst="noSmoking">
            <a:avLst>
              <a:gd fmla="val 9556" name="adj"/>
            </a:avLst>
          </a:prstGeom>
          <a:solidFill>
            <a:srgbClr val="980000"/>
          </a:solidFill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3"/>
          <p:cNvSpPr/>
          <p:nvPr/>
        </p:nvSpPr>
        <p:spPr>
          <a:xfrm rot="7090859">
            <a:off x="972005" y="1155408"/>
            <a:ext cx="2935470" cy="2935470"/>
          </a:xfrm>
          <a:prstGeom prst="donut">
            <a:avLst>
              <a:gd fmla="val 8550" name="adj"/>
            </a:avLst>
          </a:prstGeom>
          <a:solidFill>
            <a:srgbClr val="6AA84F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2 vs. Python 3</a:t>
            </a:r>
            <a:endParaRPr/>
          </a:p>
        </p:txBody>
      </p:sp>
      <p:sp>
        <p:nvSpPr>
          <p:cNvPr id="216" name="Google Shape;216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Don’t use Python 2.X for new code</a:t>
            </a:r>
            <a:endParaRPr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rPr lang="en"/>
              <a:t>Python 2.7 will be </a:t>
            </a:r>
            <a:r>
              <a:rPr b="1" i="1" lang="en"/>
              <a:t>unsupported</a:t>
            </a:r>
            <a:r>
              <a:rPr b="1" lang="en"/>
              <a:t> </a:t>
            </a:r>
            <a:r>
              <a:rPr lang="en"/>
              <a:t>on January 1, 2020. 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Python 3.1 (first usable 3.x version) released in </a:t>
            </a:r>
            <a:r>
              <a:rPr b="1" lang="en"/>
              <a:t>June 2009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 of 2018-07-25, 341 out of the top 360 Python packages support Python 3.x (</a:t>
            </a:r>
            <a:r>
              <a:rPr lang="en" u="sng">
                <a:solidFill>
                  <a:srgbClr val="CCCCCC"/>
                </a:solidFill>
                <a:hlinkClick r:id="rId3"/>
              </a:rPr>
              <a:t>http://py3readiness.org/</a:t>
            </a:r>
            <a:r>
              <a:rPr lang="en"/>
              <a:t>) 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Looking at the list of the remaining 19, I only </a:t>
            </a:r>
            <a:r>
              <a:rPr lang="en"/>
              <a:t>recognized</a:t>
            </a:r>
            <a:r>
              <a:rPr lang="en"/>
              <a:t> four as useful ones</a:t>
            </a:r>
            <a:endParaRPr/>
          </a:p>
          <a:p>
            <a: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i="1" lang="en"/>
              <a:t>b</a:t>
            </a:r>
            <a:r>
              <a:rPr i="1" lang="en"/>
              <a:t>eautifulsoup</a:t>
            </a:r>
            <a:r>
              <a:rPr lang="en"/>
              <a:t>, but it is o</a:t>
            </a:r>
            <a:r>
              <a:rPr lang="en"/>
              <a:t>bsoleted in favor of </a:t>
            </a:r>
            <a:r>
              <a:rPr i="1" lang="en"/>
              <a:t>BeautifulSoup4</a:t>
            </a:r>
            <a:r>
              <a:rPr lang="en"/>
              <a:t> which is Python 3.x</a:t>
            </a:r>
            <a:endParaRPr/>
          </a:p>
          <a:p>
            <a: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Parse some truly ugly HTML</a:t>
            </a:r>
            <a:endParaRPr/>
          </a:p>
          <a:p>
            <a: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i="1" lang="en"/>
              <a:t>ansible </a:t>
            </a:r>
            <a:r>
              <a:rPr lang="en"/>
              <a:t>and</a:t>
            </a:r>
            <a:r>
              <a:rPr i="1" lang="en"/>
              <a:t> fabric</a:t>
            </a:r>
            <a:r>
              <a:rPr lang="en"/>
              <a:t> are listed, but they </a:t>
            </a:r>
            <a:r>
              <a:rPr b="1" i="1" lang="en"/>
              <a:t>do</a:t>
            </a:r>
            <a:r>
              <a:rPr lang="en"/>
              <a:t> have Python 3.x support.</a:t>
            </a:r>
            <a:endParaRPr/>
          </a:p>
          <a:p>
            <a: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sysadmin/IT automation and deployment utilities</a:t>
            </a:r>
            <a:endParaRPr/>
          </a:p>
          <a:p>
            <a: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i="1" lang="en"/>
              <a:t>MYSQL-python</a:t>
            </a:r>
            <a:r>
              <a:rPr lang="en"/>
              <a:t> is still on Python 2.x (but there are other DB fish that can be fried)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2 vs. Python 3</a:t>
            </a:r>
            <a:endParaRPr/>
          </a:p>
        </p:txBody>
      </p:sp>
      <p:sp>
        <p:nvSpPr>
          <p:cNvPr id="222" name="Google Shape;222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Don’t use Python 2.X for new code</a:t>
            </a:r>
            <a:endParaRPr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○"/>
            </a:pPr>
            <a:r>
              <a:t/>
            </a: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1450" y="1576875"/>
            <a:ext cx="4301100" cy="336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6900" y="586637"/>
            <a:ext cx="5910200" cy="397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Step 3⇨N: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6" name="Google Shape;236;p3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Learn Python. There are already great resources out there!</a:t>
            </a:r>
            <a:endParaRPr>
              <a:solidFill>
                <a:schemeClr val="lt1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CCCCCC"/>
                </a:solidFill>
                <a:hlinkClick r:id="rId3"/>
              </a:rPr>
              <a:t>https://git.io/fN0ir</a:t>
            </a:r>
            <a:endParaRPr>
              <a:solidFill>
                <a:srgbClr val="CCCCCC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CCCCCC"/>
                </a:solidFill>
                <a:hlinkClick r:id="rId4"/>
              </a:rPr>
              <a:t>https://github.com/astropy/astropy-workshops/tree/master/aas231_workshop/02-PythonIntro</a:t>
            </a:r>
            <a:r>
              <a:rPr lang="en" sz="1400">
                <a:solidFill>
                  <a:srgbClr val="CCCCCC"/>
                </a:solidFill>
              </a:rPr>
              <a:t> </a:t>
            </a:r>
            <a:endParaRPr sz="1400">
              <a:solidFill>
                <a:srgbClr val="CCCCCC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Time for a few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“Real World” examples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better show the concepts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and Define “The Problem”</a:t>
            </a:r>
            <a:endParaRPr/>
          </a:p>
        </p:txBody>
      </p:sp>
      <p:sp>
        <p:nvSpPr>
          <p:cNvPr id="248" name="Google Shape;248;p39"/>
          <p:cNvSpPr txBox="1"/>
          <p:nvPr>
            <p:ph idx="1" type="body"/>
          </p:nvPr>
        </p:nvSpPr>
        <p:spPr>
          <a:xfrm>
            <a:off x="311700" y="1152475"/>
            <a:ext cx="459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FIR inst. on Earth needs to subtract the sky 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Need to avoid systematic effects: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Sample the background randomly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Average signals across as many detectors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Telescopes hate to move randomly! Hard to do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Lissajous curves provide the best balance </a:t>
            </a:r>
            <a:endParaRPr/>
          </a:p>
          <a:p>
            <a: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u="sng">
                <a:solidFill>
                  <a:srgbClr val="B7B7B7"/>
                </a:solidFill>
                <a:hlinkClick r:id="rId3"/>
              </a:rPr>
              <a:t>https://arxiv.org/abs/0806.4888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Want to maximize coverage on detectors given: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Scan speed (RMS),  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Scan amplitude (Alt/Az or RA/DEC)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Phase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Duration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How do we pick good values? How do we avoid crappy values accidentally? Code it up!</a:t>
            </a:r>
            <a:endParaRPr/>
          </a:p>
        </p:txBody>
      </p:sp>
      <p:pic>
        <p:nvPicPr>
          <p:cNvPr id="249" name="Google Shape;249;p39"/>
          <p:cNvPicPr preferRelativeResize="0"/>
          <p:nvPr/>
        </p:nvPicPr>
        <p:blipFill rotWithShape="1">
          <a:blip r:embed="rId4">
            <a:alphaModFix/>
          </a:blip>
          <a:srcRect b="28415" l="26383" r="24912" t="26531"/>
          <a:stretch/>
        </p:blipFill>
        <p:spPr>
          <a:xfrm>
            <a:off x="5043550" y="1221450"/>
            <a:ext cx="3658975" cy="338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Code!</a:t>
            </a:r>
            <a:endParaRPr/>
          </a:p>
        </p:txBody>
      </p:sp>
      <p:sp>
        <p:nvSpPr>
          <p:cNvPr id="255" name="Google Shape;255;p4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(stop looking at this page)</a:t>
            </a:r>
            <a:endParaRPr/>
          </a:p>
        </p:txBody>
      </p:sp>
      <p:sp>
        <p:nvSpPr>
          <p:cNvPr id="256" name="Google Shape;256;p4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(don’t look over here either, go load the code)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Outputs</a:t>
            </a:r>
            <a:endParaRPr/>
          </a:p>
        </p:txBody>
      </p:sp>
      <p:sp>
        <p:nvSpPr>
          <p:cNvPr id="262" name="Google Shape;262;p4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175" y="1503550"/>
            <a:ext cx="2711774" cy="2457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1"/>
          <p:cNvSpPr txBox="1"/>
          <p:nvPr/>
        </p:nvSpPr>
        <p:spPr>
          <a:xfrm>
            <a:off x="233400" y="3961100"/>
            <a:ext cx="449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Lowest  num. of empty bins: 1188 (phase = 103 deg)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Highest num. of empty bins: 1826 (phase = 119 deg)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5" name="Google Shape;26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8371" y="1152475"/>
            <a:ext cx="2339530" cy="2317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8641" y="2652005"/>
            <a:ext cx="2339530" cy="2317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77900" y="1152475"/>
            <a:ext cx="1308875" cy="98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03500" y="4196166"/>
            <a:ext cx="1375150" cy="77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Step 1: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Figure out what Python is.</a:t>
            </a:r>
            <a:endParaRPr>
              <a:solidFill>
                <a:schemeClr val="lt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Tip: Don’t do a Google image search. It’s kinda gross.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Write Python Like You’d Write Fortran</a:t>
            </a:r>
            <a:endParaRPr/>
          </a:p>
        </p:txBody>
      </p:sp>
      <p:pic>
        <p:nvPicPr>
          <p:cNvPr id="274" name="Google Shape;27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825" y="1209100"/>
            <a:ext cx="3933825" cy="127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Write Python Like You’d Write Fortran</a:t>
            </a:r>
            <a:endParaRPr/>
          </a:p>
        </p:txBody>
      </p:sp>
      <p:pic>
        <p:nvPicPr>
          <p:cNvPr id="280" name="Google Shape;28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825" y="1209100"/>
            <a:ext cx="3933825" cy="127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7200" y="2997875"/>
            <a:ext cx="2943225" cy="1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Write Python Like You’d Write Fortran</a:t>
            </a:r>
            <a:endParaRPr/>
          </a:p>
        </p:txBody>
      </p:sp>
      <p:pic>
        <p:nvPicPr>
          <p:cNvPr id="287" name="Google Shape;28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825" y="1209100"/>
            <a:ext cx="3933825" cy="127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7200" y="2997875"/>
            <a:ext cx="2943225" cy="109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4"/>
          <p:cNvPicPr preferRelativeResize="0"/>
          <p:nvPr/>
        </p:nvPicPr>
        <p:blipFill rotWithShape="1">
          <a:blip r:embed="rId5">
            <a:alphaModFix/>
          </a:blip>
          <a:srcRect b="12023" l="0" r="0" t="14620"/>
          <a:stretch/>
        </p:blipFill>
        <p:spPr>
          <a:xfrm>
            <a:off x="1140025" y="2485450"/>
            <a:ext cx="2266275" cy="155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40275" y="1223150"/>
            <a:ext cx="2377075" cy="178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44"/>
          <p:cNvPicPr preferRelativeResize="0"/>
          <p:nvPr/>
        </p:nvPicPr>
        <p:blipFill rotWithShape="1">
          <a:blip r:embed="rId7">
            <a:alphaModFix/>
          </a:blip>
          <a:srcRect b="9580" l="0" r="11699" t="84746"/>
          <a:stretch/>
        </p:blipFill>
        <p:spPr>
          <a:xfrm>
            <a:off x="49113" y="2485450"/>
            <a:ext cx="4595301" cy="34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4"/>
          <p:cNvPicPr preferRelativeResize="0"/>
          <p:nvPr/>
        </p:nvPicPr>
        <p:blipFill rotWithShape="1">
          <a:blip r:embed="rId7">
            <a:alphaModFix/>
          </a:blip>
          <a:srcRect b="3369" l="0" r="10570" t="90957"/>
          <a:stretch/>
        </p:blipFill>
        <p:spPr>
          <a:xfrm>
            <a:off x="4368075" y="4093250"/>
            <a:ext cx="4654099" cy="34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Tips</a:t>
            </a:r>
            <a:endParaRPr/>
          </a:p>
        </p:txBody>
      </p:sp>
      <p:sp>
        <p:nvSpPr>
          <p:cNvPr id="298" name="Google Shape;298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Create classes and functions liberally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Modular code is code you can reuse later! Be nice to future you.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AVOID GLOBALS. You’ll thank yourself later!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Think really hard whether you can eliminate explicit loops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Nested loops are even worse, just like in other languages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Experiment! And learn to read the traceback/exceptions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Debugging is ESSENTIAL and knowing (how to read it) is half the battle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an IDE (vscode, spyder)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complicated codes it’ll change your life. Guaranteed!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That’s It!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8013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0">
                <a:latin typeface="Comfortaa"/>
                <a:ea typeface="Comfortaa"/>
                <a:cs typeface="Comfortaa"/>
                <a:sym typeface="Comfortaa"/>
              </a:rPr>
              <a:t>Python’s Goals:</a:t>
            </a:r>
            <a:endParaRPr sz="85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2847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 easy and intuitive language just as powerful as major competitors.</a:t>
            </a:r>
            <a:br>
              <a:rPr lang="en"/>
            </a:br>
            <a:r>
              <a:rPr lang="en"/>
              <a:t>Open source, so anyone can contribute to its development.</a:t>
            </a:r>
            <a:br>
              <a:rPr lang="en"/>
            </a:br>
            <a:r>
              <a:rPr lang="en"/>
              <a:t>Code that is as understandable as plain English.</a:t>
            </a:r>
            <a:br>
              <a:rPr lang="en"/>
            </a:br>
            <a:r>
              <a:rPr lang="en"/>
              <a:t>Suitability for everyday tasks, allowing for short development times.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Quick Rundown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Interpreted, not compiled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Means errors discovered at runtime, unless you incorporate a linter into your workflow/IDE</a:t>
            </a:r>
            <a:endParaRPr/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Most good IDEs will either bundle one or nag you to incorporate one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Flexible typing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= ‘Hello’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+= ‘ World’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print(a)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‘Hello World’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= 41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+= 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print(a)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42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0" l="0" r="0" t="18626"/>
          <a:stretch/>
        </p:blipFill>
        <p:spPr>
          <a:xfrm>
            <a:off x="781575" y="2372775"/>
            <a:ext cx="5886450" cy="2387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7"/>
          <p:cNvGrpSpPr/>
          <p:nvPr/>
        </p:nvGrpSpPr>
        <p:grpSpPr>
          <a:xfrm>
            <a:off x="2186973" y="2571750"/>
            <a:ext cx="3986971" cy="1756200"/>
            <a:chOff x="4212000" y="5301000"/>
            <a:chExt cx="4428000" cy="1756200"/>
          </a:xfrm>
        </p:grpSpPr>
        <p:sp>
          <p:nvSpPr>
            <p:cNvPr id="97" name="Google Shape;97;p17"/>
            <p:cNvSpPr txBox="1"/>
            <p:nvPr/>
          </p:nvSpPr>
          <p:spPr>
            <a:xfrm>
              <a:off x="6201000" y="5301000"/>
              <a:ext cx="2439000" cy="6048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</a:rPr>
                <a:t>‘a’ is a string type</a:t>
              </a:r>
              <a:endParaRPr b="1">
                <a:solidFill>
                  <a:srgbClr val="FFFFFF"/>
                </a:solidFill>
              </a:endParaRPr>
            </a:p>
          </p:txBody>
        </p:sp>
        <p:sp>
          <p:nvSpPr>
            <p:cNvPr id="98" name="Google Shape;98;p17"/>
            <p:cNvSpPr txBox="1"/>
            <p:nvPr/>
          </p:nvSpPr>
          <p:spPr>
            <a:xfrm>
              <a:off x="6201000" y="6452400"/>
              <a:ext cx="2439000" cy="6048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</a:rPr>
                <a:t>‘a’ is now an integer type</a:t>
              </a:r>
              <a:endParaRPr b="1">
                <a:solidFill>
                  <a:srgbClr val="FFFFFF"/>
                </a:solidFill>
              </a:endParaRPr>
            </a:p>
          </p:txBody>
        </p:sp>
        <p:cxnSp>
          <p:nvCxnSpPr>
            <p:cNvPr id="99" name="Google Shape;99;p17"/>
            <p:cNvCxnSpPr>
              <a:stCxn id="97" idx="1"/>
            </p:cNvCxnSpPr>
            <p:nvPr/>
          </p:nvCxnSpPr>
          <p:spPr>
            <a:xfrm rot="10800000">
              <a:off x="4626000" y="5357400"/>
              <a:ext cx="1575000" cy="246000"/>
            </a:xfrm>
            <a:prstGeom prst="straightConnector1">
              <a:avLst/>
            </a:prstGeom>
            <a:noFill/>
            <a:ln cap="flat" cmpd="sng" w="38100">
              <a:solidFill>
                <a:srgbClr val="FFFFF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00" name="Google Shape;100;p17"/>
            <p:cNvCxnSpPr>
              <a:stCxn id="98" idx="1"/>
            </p:cNvCxnSpPr>
            <p:nvPr/>
          </p:nvCxnSpPr>
          <p:spPr>
            <a:xfrm rot="10800000">
              <a:off x="4212000" y="6554100"/>
              <a:ext cx="1989000" cy="200700"/>
            </a:xfrm>
            <a:prstGeom prst="straightConnector1">
              <a:avLst/>
            </a:prstGeom>
            <a:noFill/>
            <a:ln cap="flat" cmpd="sng" w="38100">
              <a:solidFill>
                <a:srgbClr val="FFFFF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Quick Rundown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Array broadcasting!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6174" y="1634649"/>
            <a:ext cx="5391649" cy="310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Quick Rundown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Other quick boons: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Multiple return values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Pass any variable or object to a function trivially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Pass a function to function which bundles it up in a class and returns it to be passed to another function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Array strides and array slices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 introspection/discovery (dir() and .__dict__)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Memory is managed for you (no malloc concept)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It’s taking over even the embedded microprocessor space! Great for education!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MicroPython and CircuitPython</a:t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663000"/>
            <a:ext cx="2149950" cy="122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Quick Rundown</a:t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FORCED code style (via indentation/line spacing)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Avoids this (</a:t>
            </a:r>
            <a:r>
              <a:rPr lang="en" u="sng">
                <a:solidFill>
                  <a:srgbClr val="CCCCCC"/>
                </a:solidFill>
                <a:hlinkClick r:id="rId3"/>
              </a:rPr>
              <a:t>https://www.ioccc.org/2018/endoh2</a:t>
            </a:r>
            <a:r>
              <a:rPr lang="en"/>
              <a:t>); it’s valid C code!</a:t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3675" y="1876300"/>
            <a:ext cx="6956651" cy="298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Quick Rundown</a:t>
            </a:r>
            <a:endParaRPr/>
          </a:p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/>
              <a:t>FORCED code style (via indentation/line spacing)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Avoids this (</a:t>
            </a:r>
            <a:r>
              <a:rPr lang="en" u="sng">
                <a:solidFill>
                  <a:srgbClr val="CCCCCC"/>
                </a:solidFill>
                <a:hlinkClick r:id="rId3"/>
              </a:rPr>
              <a:t>https://www.ioccc.org/2018/endoh2</a:t>
            </a:r>
            <a:r>
              <a:rPr lang="en"/>
              <a:t>); it’s valid C code!</a:t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3675" y="1876300"/>
            <a:ext cx="6956651" cy="298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47064" y="1806975"/>
            <a:ext cx="4649861" cy="31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